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59" d="100"/>
          <a:sy n="59" d="100"/>
        </p:scale>
        <p:origin x="-2112" y="4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6336168"/>
            <a:ext cx="6858000" cy="281728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579144" y="0"/>
            <a:ext cx="2278856" cy="9144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321798" y="4450080"/>
            <a:ext cx="4860036" cy="306832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324788" y="2059749"/>
            <a:ext cx="4860036" cy="23368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6336168"/>
            <a:ext cx="6858000" cy="281728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579144" y="0"/>
            <a:ext cx="2278856" cy="9144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778450"/>
            <a:ext cx="4972050" cy="2435151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3314400"/>
            <a:ext cx="4972050" cy="1422251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600700" cy="1524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2743200" cy="603461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00400" y="2133601"/>
            <a:ext cx="2743200" cy="603461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7315200"/>
            <a:ext cx="3030141" cy="11176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69" y="7315200"/>
            <a:ext cx="3031331" cy="11176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2022550"/>
            <a:ext cx="3030141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022550"/>
            <a:ext cx="3031331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5760"/>
            <a:ext cx="5602986" cy="1524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1580704"/>
            <a:ext cx="2400300" cy="973667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42900" y="285899"/>
            <a:ext cx="2057400" cy="12192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" y="2641600"/>
            <a:ext cx="5314950" cy="508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17336" y="8562753"/>
            <a:ext cx="571500" cy="486833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7549" y="2274279"/>
            <a:ext cx="2290401" cy="1671744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99221" y="1359876"/>
            <a:ext cx="3086100" cy="54864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7550" y="3998354"/>
            <a:ext cx="2290400" cy="3551309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2900" y="8562753"/>
            <a:ext cx="1600200" cy="486833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6336168"/>
            <a:ext cx="6858000" cy="281728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486400" y="0"/>
            <a:ext cx="1371600" cy="9144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42900" y="366184"/>
            <a:ext cx="5600700" cy="1524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56007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342900" y="8562753"/>
            <a:ext cx="1600200" cy="486833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11/26/2022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343150" y="8562753"/>
            <a:ext cx="2171700" cy="486833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6115050" y="8562753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876800" y="1025234"/>
            <a:ext cx="1600200" cy="1154162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a-IR" sz="6000" dirty="0">
                <a:latin typeface="IranNastaliq" pitchFamily="18" charset="0"/>
                <a:ea typeface="Calibri"/>
                <a:cs typeface="IranNastaliq" pitchFamily="18" charset="0"/>
              </a:rPr>
              <a:t>هفته </a:t>
            </a:r>
            <a:r>
              <a:rPr lang="fa-IR" sz="6000" dirty="0" smtClean="0">
                <a:latin typeface="IranNastaliq" pitchFamily="18" charset="0"/>
                <a:ea typeface="Calibri"/>
                <a:cs typeface="IranNastaliq" pitchFamily="18" charset="0"/>
              </a:rPr>
              <a:t>پژوهش</a:t>
            </a:r>
            <a:endParaRPr lang="en-US" sz="6000" dirty="0">
              <a:effectLst/>
              <a:latin typeface="IranNastaliq" pitchFamily="18" charset="0"/>
              <a:ea typeface="Calibri"/>
              <a:cs typeface="IranNastaliq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1447800"/>
            <a:ext cx="3733800" cy="1353191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2800" dirty="0" smtClean="0">
                <a:latin typeface="Calibri"/>
                <a:ea typeface="Calibri"/>
                <a:cs typeface="IranNastaliq"/>
              </a:rPr>
              <a:t>معا</a:t>
            </a:r>
            <a:r>
              <a:rPr lang="fa-IR" sz="3200" dirty="0" smtClean="0">
                <a:latin typeface="Calibri"/>
                <a:ea typeface="Calibri"/>
                <a:cs typeface="IranNastaliq"/>
              </a:rPr>
              <a:t>ونت </a:t>
            </a:r>
            <a:r>
              <a:rPr lang="fa-IR" sz="3200" dirty="0">
                <a:latin typeface="Calibri"/>
                <a:ea typeface="Calibri"/>
                <a:cs typeface="IranNastaliq"/>
              </a:rPr>
              <a:t>پژوهشی و فناوری</a:t>
            </a:r>
            <a:endParaRPr lang="en-US" sz="3200" dirty="0">
              <a:latin typeface="Calibri"/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3200" dirty="0">
                <a:latin typeface="Calibri"/>
                <a:ea typeface="Calibri"/>
                <a:cs typeface="IranNastaliq"/>
              </a:rPr>
              <a:t>دانشکده علوم تربیتی </a:t>
            </a:r>
            <a:r>
              <a:rPr lang="fa-IR" sz="3200">
                <a:latin typeface="Calibri"/>
                <a:ea typeface="Calibri"/>
                <a:cs typeface="IranNastaliq"/>
              </a:rPr>
              <a:t>و </a:t>
            </a:r>
            <a:r>
              <a:rPr lang="fa-IR" sz="3200" smtClean="0">
                <a:latin typeface="Calibri"/>
                <a:ea typeface="Calibri"/>
                <a:cs typeface="IranNastaliq"/>
              </a:rPr>
              <a:t>روانشناسی</a:t>
            </a:r>
            <a:endParaRPr lang="en-US" sz="3200" dirty="0">
              <a:effectLst/>
              <a:latin typeface="Calibri"/>
              <a:ea typeface="Calibri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33375"/>
            <a:ext cx="1533525" cy="126682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-42230" y="5194598"/>
            <a:ext cx="6900230" cy="1211614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smtClean="0">
                <a:latin typeface="Algerian" pitchFamily="82" charset="0"/>
                <a:ea typeface="Calibri"/>
                <a:cs typeface="B Homa" pitchFamily="2" charset="-78"/>
              </a:rPr>
              <a:t>              </a:t>
            </a:r>
            <a:r>
              <a:rPr lang="fa-IR" sz="2800" dirty="0" smtClean="0">
                <a:latin typeface="Algerian" pitchFamily="82" charset="0"/>
                <a:ea typeface="Calibri"/>
                <a:cs typeface="B Homa" pitchFamily="2" charset="-78"/>
              </a:rPr>
              <a:t>عنوان</a:t>
            </a:r>
            <a:r>
              <a:rPr lang="fa-IR" sz="2800" b="1" dirty="0" smtClean="0">
                <a:latin typeface="Algerian" pitchFamily="82" charset="0"/>
                <a:ea typeface="Calibri"/>
                <a:cs typeface="B Homa" pitchFamily="2" charset="-78"/>
              </a:rPr>
              <a:t> </a:t>
            </a:r>
            <a:r>
              <a:rPr lang="fa-IR" sz="2800" b="1" dirty="0">
                <a:latin typeface="Algerian" pitchFamily="82" charset="0"/>
                <a:ea typeface="Calibri"/>
                <a:cs typeface="B Homa" pitchFamily="2" charset="-78"/>
              </a:rPr>
              <a:t>:</a:t>
            </a:r>
            <a:r>
              <a:rPr lang="en-US" sz="2800" b="1" dirty="0">
                <a:latin typeface="Algerian" pitchFamily="82" charset="0"/>
                <a:ea typeface="Calibri"/>
                <a:cs typeface="B Homa" pitchFamily="2" charset="-78"/>
              </a:rPr>
              <a:t> </a:t>
            </a:r>
            <a:r>
              <a:rPr lang="fa-IR" sz="2800" b="1" dirty="0">
                <a:latin typeface="Algerian" pitchFamily="82" charset="0"/>
                <a:ea typeface="Calibri"/>
                <a:cs typeface="B Homa" pitchFamily="2" charset="-78"/>
              </a:rPr>
              <a:t>               </a:t>
            </a:r>
            <a:r>
              <a:rPr lang="fa-IR" sz="2800" b="1" dirty="0" smtClean="0">
                <a:latin typeface="Algerian" pitchFamily="82" charset="0"/>
                <a:ea typeface="Calibri"/>
                <a:cs typeface="B Homa" pitchFamily="2" charset="-78"/>
              </a:rPr>
              <a:t> </a:t>
            </a:r>
            <a:r>
              <a:rPr lang="en-US" sz="2800" b="1" dirty="0" smtClean="0">
                <a:latin typeface="Algerian" pitchFamily="82" charset="0"/>
                <a:ea typeface="Calibri"/>
                <a:cs typeface="B Homa" pitchFamily="2" charset="-78"/>
              </a:rPr>
              <a:t> </a:t>
            </a:r>
            <a:endParaRPr lang="en-US" sz="2800" b="1" dirty="0">
              <a:latin typeface="Algerian" pitchFamily="82" charset="0"/>
              <a:ea typeface="Calibri"/>
              <a:cs typeface="B Homa" pitchFamily="2" charset="-78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lgerian" pitchFamily="82" charset="0"/>
                <a:ea typeface="Calibri"/>
                <a:cs typeface="B Homa" pitchFamily="2" charset="-78"/>
              </a:rPr>
              <a:t>آموزش تحلیل عامل اکتشافی،تاییدی و الگویابی</a:t>
            </a:r>
            <a:endParaRPr lang="en-US" sz="2800" b="1" dirty="0">
              <a:solidFill>
                <a:schemeClr val="accent6">
                  <a:lumMod val="60000"/>
                  <a:lumOff val="40000"/>
                </a:schemeClr>
              </a:solidFill>
              <a:effectLst/>
              <a:latin typeface="Algerian" pitchFamily="82" charset="0"/>
              <a:ea typeface="Calibri"/>
              <a:cs typeface="B Homa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08740" y="2884438"/>
            <a:ext cx="2529860" cy="1154162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6000" dirty="0" smtClean="0">
                <a:latin typeface="Calibri"/>
                <a:ea typeface="Calibri"/>
                <a:cs typeface="IranNastaliq"/>
              </a:rPr>
              <a:t>دکتر کیومرث بشلیده</a:t>
            </a:r>
            <a:endParaRPr lang="en-US" sz="60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23209" y="7848600"/>
            <a:ext cx="2963345" cy="446276"/>
          </a:xfrm>
          <a:prstGeom prst="rect">
            <a:avLst/>
          </a:prstGeom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>
              <a:lnSpc>
                <a:spcPct val="115000"/>
              </a:lnSpc>
              <a:spcAft>
                <a:spcPts val="1000"/>
              </a:spcAft>
            </a:pPr>
            <a:r>
              <a:rPr lang="fa-IR" sz="2000" dirty="0">
                <a:latin typeface="Calibri"/>
                <a:ea typeface="Calibri"/>
                <a:cs typeface="B Homa" pitchFamily="2" charset="-78"/>
              </a:rPr>
              <a:t>زمان </a:t>
            </a:r>
            <a:r>
              <a:rPr lang="fa-IR" sz="2000" dirty="0" smtClean="0">
                <a:latin typeface="Calibri"/>
                <a:ea typeface="Calibri"/>
                <a:cs typeface="B Homa" pitchFamily="2" charset="-78"/>
              </a:rPr>
              <a:t>:  دوشنبه   1401/9/28</a:t>
            </a:r>
            <a:endParaRPr lang="en-US" sz="2000" dirty="0">
              <a:effectLst/>
              <a:latin typeface="Calibri"/>
              <a:ea typeface="Calibri"/>
              <a:cs typeface="B Homa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017791" y="7192176"/>
            <a:ext cx="2554209" cy="446276"/>
          </a:xfrm>
          <a:prstGeom prst="rect">
            <a:avLst/>
          </a:prstGeom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2000" dirty="0" smtClean="0">
                <a:solidFill>
                  <a:schemeClr val="dk1"/>
                </a:solidFill>
                <a:latin typeface="Calibri"/>
                <a:ea typeface="Calibri"/>
                <a:cs typeface="B Homa" pitchFamily="2" charset="-78"/>
              </a:rPr>
              <a:t>مکان </a:t>
            </a:r>
            <a:r>
              <a:rPr lang="fa-IR" sz="2000" dirty="0">
                <a:solidFill>
                  <a:schemeClr val="dk1"/>
                </a:solidFill>
                <a:latin typeface="Calibri"/>
                <a:ea typeface="Calibri"/>
                <a:cs typeface="B Homa" pitchFamily="2" charset="-78"/>
              </a:rPr>
              <a:t>: </a:t>
            </a:r>
            <a:r>
              <a:rPr lang="fa-IR" sz="2000" dirty="0" smtClean="0">
                <a:latin typeface="Calibri"/>
                <a:ea typeface="Calibri"/>
                <a:cs typeface="B Homa" pitchFamily="2" charset="-78"/>
              </a:rPr>
              <a:t>مرکز کاکپیوتر</a:t>
            </a:r>
            <a:endParaRPr lang="en-US" sz="20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81000" y="7848600"/>
            <a:ext cx="2563562" cy="446276"/>
          </a:xfrm>
          <a:prstGeom prst="rect">
            <a:avLst/>
          </a:prstGeom>
          <a:ln>
            <a:solidFill>
              <a:schemeClr val="accent2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2000" dirty="0">
                <a:latin typeface="Calibri"/>
                <a:ea typeface="Calibri"/>
                <a:cs typeface="B Homa" pitchFamily="2" charset="-78"/>
              </a:rPr>
              <a:t>ساعت : </a:t>
            </a:r>
            <a:r>
              <a:rPr lang="fa-IR" sz="2000" dirty="0" smtClean="0">
                <a:latin typeface="Calibri"/>
                <a:ea typeface="Calibri"/>
                <a:cs typeface="B Homa" pitchFamily="2" charset="-78"/>
              </a:rPr>
              <a:t>12 - 10</a:t>
            </a:r>
            <a:endParaRPr lang="en-US" sz="2000" dirty="0">
              <a:effectLst/>
              <a:latin typeface="Calibri"/>
              <a:ea typeface="Calibri"/>
              <a:cs typeface="B Homa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757583" y="750838"/>
            <a:ext cx="1119217" cy="1154162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fa-IR" sz="6000" dirty="0" smtClean="0">
                <a:solidFill>
                  <a:prstClr val="white"/>
                </a:solidFill>
                <a:latin typeface="IranNastaliq" pitchFamily="18" charset="0"/>
                <a:ea typeface="Calibri"/>
                <a:cs typeface="IranNastaliq" pitchFamily="18" charset="0"/>
              </a:rPr>
              <a:t>فناوری</a:t>
            </a:r>
            <a:endParaRPr lang="en-US" sz="6000" dirty="0">
              <a:solidFill>
                <a:prstClr val="white"/>
              </a:solidFill>
              <a:latin typeface="IranNastaliq" pitchFamily="18" charset="0"/>
              <a:ea typeface="Calibri"/>
              <a:cs typeface="IranNastaliq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680650" y="994969"/>
            <a:ext cx="332142" cy="1015663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fa-IR" sz="6000" dirty="0">
                <a:solidFill>
                  <a:prstClr val="white"/>
                </a:solidFill>
                <a:latin typeface="IranNastaliq" pitchFamily="18" charset="0"/>
                <a:ea typeface="Calibri"/>
                <a:cs typeface="IranNastaliq" pitchFamily="18" charset="0"/>
              </a:rPr>
              <a:t>و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223209" y="533400"/>
            <a:ext cx="891591" cy="1015663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fa-IR" sz="6000" dirty="0">
                <a:ea typeface="Calibri"/>
                <a:cs typeface="IranNastaliq"/>
              </a:rPr>
              <a:t>گرامی</a:t>
            </a:r>
            <a:endParaRPr lang="en-US" sz="6000" dirty="0"/>
          </a:p>
        </p:txBody>
      </p:sp>
      <p:sp>
        <p:nvSpPr>
          <p:cNvPr id="21" name="Rectangle 20"/>
          <p:cNvSpPr/>
          <p:nvPr/>
        </p:nvSpPr>
        <p:spPr>
          <a:xfrm>
            <a:off x="2895600" y="127337"/>
            <a:ext cx="452368" cy="1015663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fa-IR" dirty="0">
                <a:ea typeface="Calibri"/>
                <a:cs typeface="IranNastaliq"/>
              </a:rPr>
              <a:t> </a:t>
            </a:r>
            <a:r>
              <a:rPr lang="fa-IR" sz="6000" dirty="0">
                <a:latin typeface="IranNastaliq" pitchFamily="18" charset="0"/>
                <a:ea typeface="Calibri"/>
                <a:cs typeface="IranNastaliq" pitchFamily="18" charset="0"/>
              </a:rPr>
              <a:t>باد</a:t>
            </a:r>
            <a:endParaRPr lang="en-US" sz="60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9600" y="4071170"/>
            <a:ext cx="1301959" cy="729430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3600" dirty="0" smtClean="0">
                <a:latin typeface="Calibri"/>
                <a:ea typeface="Calibri"/>
                <a:cs typeface="IranNastaliq"/>
              </a:rPr>
              <a:t>گروه    روانشناسی</a:t>
            </a:r>
            <a:endParaRPr lang="en-US" sz="3600" dirty="0"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69639" y="4572000"/>
            <a:ext cx="2949846" cy="729430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a-IR" sz="3600" dirty="0">
                <a:solidFill>
                  <a:schemeClr val="bg1">
                    <a:lumMod val="85000"/>
                    <a:lumOff val="15000"/>
                  </a:schemeClr>
                </a:solidFill>
                <a:latin typeface="Calibri"/>
                <a:ea typeface="Calibri"/>
                <a:cs typeface="B Esfehan" pitchFamily="2" charset="-78"/>
              </a:rPr>
              <a:t>کارگاه آموزشی</a:t>
            </a:r>
            <a:endParaRPr lang="en-US" sz="3600" dirty="0">
              <a:solidFill>
                <a:schemeClr val="bg1">
                  <a:lumMod val="85000"/>
                  <a:lumOff val="15000"/>
                </a:schemeClr>
              </a:solidFill>
              <a:effectLst/>
              <a:latin typeface="Calibri"/>
              <a:ea typeface="Calibri"/>
              <a:cs typeface="B Esfehan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4026" y="2421813"/>
            <a:ext cx="1727346" cy="21731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Rectangle 4"/>
          <p:cNvSpPr/>
          <p:nvPr/>
        </p:nvSpPr>
        <p:spPr>
          <a:xfrm>
            <a:off x="152400" y="6447118"/>
            <a:ext cx="2424062" cy="555986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/>
                <a:ea typeface="Calibri"/>
                <a:cs typeface="Arial"/>
              </a:rPr>
              <a:t>AMOS </a:t>
            </a:r>
            <a:r>
              <a:rPr lang="fa-IR" sz="28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/>
                <a:ea typeface="Calibri"/>
                <a:cs typeface="Arial"/>
              </a:rPr>
              <a:t>و</a:t>
            </a:r>
            <a:r>
              <a:rPr lang="en-US" sz="28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/>
                <a:ea typeface="Calibri"/>
                <a:cs typeface="Arial"/>
              </a:rPr>
              <a:t> </a:t>
            </a:r>
            <a:r>
              <a:rPr lang="en-US" sz="2800" b="1" dirty="0">
                <a:solidFill>
                  <a:schemeClr val="accent6">
                    <a:lumMod val="40000"/>
                    <a:lumOff val="60000"/>
                  </a:schemeClr>
                </a:solidFill>
                <a:latin typeface="Times New Roman"/>
                <a:ea typeface="Calibri"/>
                <a:cs typeface="Arial"/>
              </a:rPr>
              <a:t>SPSS</a:t>
            </a:r>
            <a:endParaRPr lang="en-US" sz="2800" dirty="0">
              <a:solidFill>
                <a:schemeClr val="accent6">
                  <a:lumMod val="40000"/>
                  <a:lumOff val="60000"/>
                </a:schemeClr>
              </a:solidFill>
              <a:effectLst/>
              <a:latin typeface="Calibri"/>
              <a:ea typeface="Calibri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76500" y="6487180"/>
            <a:ext cx="4229100" cy="523220"/>
          </a:xfrm>
          <a:prstGeom prst="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fa-IR" sz="2800" b="1" dirty="0">
                <a:solidFill>
                  <a:srgbClr val="A5C249">
                    <a:lumMod val="60000"/>
                    <a:lumOff val="40000"/>
                  </a:srgbClr>
                </a:solidFill>
                <a:latin typeface="Algerian" pitchFamily="82" charset="0"/>
                <a:ea typeface="Calibri"/>
                <a:cs typeface="B Homa" pitchFamily="2" charset="-78"/>
              </a:rPr>
              <a:t>معادلات ساختاری با استفاده </a:t>
            </a:r>
            <a:r>
              <a:rPr lang="fa-IR" sz="2800" b="1" dirty="0" smtClean="0">
                <a:solidFill>
                  <a:srgbClr val="A5C249">
                    <a:lumMod val="60000"/>
                    <a:lumOff val="40000"/>
                  </a:srgbClr>
                </a:solidFill>
                <a:latin typeface="Algerian" pitchFamily="82" charset="0"/>
                <a:ea typeface="Calibri"/>
                <a:cs typeface="B Homa" pitchFamily="2" charset="-78"/>
              </a:rPr>
              <a:t>از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52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169</TotalTime>
  <Words>53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Technic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24</cp:revision>
  <dcterms:created xsi:type="dcterms:W3CDTF">2006-08-16T00:00:00Z</dcterms:created>
  <dcterms:modified xsi:type="dcterms:W3CDTF">2022-11-26T06:04:26Z</dcterms:modified>
</cp:coreProperties>
</file>